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</p:sldIdLst>
  <p:sldSz cx="9144000" cy="6858000" type="screen4x3"/>
  <p:notesSz cx="6858000" cy="9144000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34" autoAdjust="0"/>
    <p:restoredTop sz="53208" autoAdjust="0"/>
  </p:normalViewPr>
  <p:slideViewPr>
    <p:cSldViewPr>
      <p:cViewPr varScale="1">
        <p:scale>
          <a:sx n="47" d="100"/>
          <a:sy n="47" d="100"/>
        </p:scale>
        <p:origin x="-92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15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tags" Target="tags/tag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6/21/18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Imagine that you successfully make it to the end of Python for Data Science.</a:t>
            </a:r>
          </a:p>
          <a:p>
            <a:r>
              <a:rPr lang="en-US" dirty="0" smtClean="0"/>
              <a:t>To celebrate your success, you book a trip to Las Vegas (where else!), </a:t>
            </a:r>
          </a:p>
          <a:p>
            <a:r>
              <a:rPr lang="en-US" dirty="0" smtClean="0"/>
              <a:t>While wandering between slot machines and not-quite-full-scale replicas of famous buildings, you run into a high level executive for a casino.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1BCE3-1FD3-5C43-9562-EF800F421F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587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not just any casino!  The one and only Circus Circus!  That</a:t>
            </a:r>
            <a:r>
              <a:rPr lang="mr-IN" dirty="0" smtClean="0"/>
              <a:t>’</a:t>
            </a:r>
            <a:r>
              <a:rPr lang="en-US" dirty="0" smtClean="0"/>
              <a:t>s right, that venerable icon of taste and luxury.</a:t>
            </a:r>
          </a:p>
          <a:p>
            <a:r>
              <a:rPr lang="en-US" dirty="0" smtClean="0"/>
              <a:t>You start feeling really excited.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1BCE3-1FD3-5C43-9562-EF800F421F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7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Who else has the Midway?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1BCE3-1FD3-5C43-9562-EF800F421F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886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Where else can you see this guy juggle </a:t>
            </a:r>
            <a:r>
              <a:rPr lang="mr-IN" dirty="0" smtClean="0"/>
              <a:t>–</a:t>
            </a:r>
            <a:r>
              <a:rPr lang="en-US" dirty="0" smtClean="0"/>
              <a:t> for free </a:t>
            </a:r>
            <a:r>
              <a:rPr lang="mr-IN" dirty="0" smtClean="0"/>
              <a:t>–</a:t>
            </a:r>
            <a:r>
              <a:rPr lang="en-US" dirty="0" smtClean="0"/>
              <a:t> without spending 3 hours at a time share presentation?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1BCE3-1FD3-5C43-9562-EF800F421F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81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Where else can you bask by the pool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Just kidding.  There is no pool at Circus Circus.</a:t>
            </a:r>
          </a:p>
          <a:p>
            <a:r>
              <a:rPr lang="en-US" dirty="0" smtClean="0"/>
              <a:t>Who cares about the pool, really?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1BCE3-1FD3-5C43-9562-EF800F421F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991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Anyway, this guy hears about your skills and he might be interested in hiring you.</a:t>
            </a:r>
          </a:p>
          <a:p>
            <a:r>
              <a:rPr lang="en-US" dirty="0" smtClean="0"/>
              <a:t>He might want you to join their new Data Science team, and live right in Circus-Circus.</a:t>
            </a:r>
          </a:p>
          <a:p>
            <a:r>
              <a:rPr lang="en-US" dirty="0" smtClean="0"/>
              <a:t>This is clearly the dream, so you really want to impress this guy.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1BCE3-1FD3-5C43-9562-EF800F421F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20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turns out that Circus-Circus is trying to plan their next season of promotions.</a:t>
            </a:r>
          </a:p>
          <a:p>
            <a:r>
              <a:rPr lang="en-US" dirty="0" smtClean="0"/>
              <a:t>They have questions, like:</a:t>
            </a:r>
          </a:p>
          <a:p>
            <a:pPr lvl="1"/>
            <a:r>
              <a:rPr lang="en-US" dirty="0" smtClean="0"/>
              <a:t>What types of customers have the most positive experience at Circus-Circus?</a:t>
            </a:r>
          </a:p>
          <a:p>
            <a:pPr lvl="1"/>
            <a:r>
              <a:rPr lang="en-US" dirty="0" smtClean="0"/>
              <a:t>How does Circus-Circus compare to other hotels in terms of where customers come from?</a:t>
            </a:r>
          </a:p>
          <a:p>
            <a:pPr lvl="1"/>
            <a:r>
              <a:rPr lang="en-US" dirty="0" smtClean="0"/>
              <a:t>What long-term investment should Circus-Circus make to attract new customer segments?</a:t>
            </a:r>
          </a:p>
          <a:p>
            <a:r>
              <a:rPr lang="en-US" dirty="0" smtClean="0"/>
              <a:t>The problem is they have one giant table of data.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1BCE3-1FD3-5C43-9562-EF800F421F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036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can</a:t>
            </a:r>
            <a:r>
              <a:rPr lang="en-US" baseline="0" dirty="0" smtClean="0"/>
              <a:t> see that there are quite a few columns.  Some refer to customer characteristics, some refer to hotel characteristics.  There’s a really important score variable, which is the rating that a customer gave to a hotel.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casino executive needs to know how to turn this giant table into insights about hotels, about traveler types, and about hotel characteristics.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realize that you’re going to have to do grouping operations.  You have a lot of rows that refer to Circus Circus, for example, and a lot for every other hotel.  You need to combine those together in some way to get information you can use to compare hotels.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1BCE3-1FD3-5C43-9562-EF800F421F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2097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Group</a:t>
            </a:r>
            <a:r>
              <a:rPr lang="en-US" baseline="0" dirty="0" smtClean="0"/>
              <a:t> operations are an extremely important part of Data Science.  A lot of the tasks you’ll face naturally align with a workflow called split-apply-combine.  It’s important to be familiar with this technique and recognize when it’s appropriate to use it.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a split-apply-combine workflow, you have data that’s organized by a variable called the group key.</a:t>
            </a:r>
          </a:p>
          <a:p>
            <a:r>
              <a:rPr lang="en-US" baseline="0" dirty="0" smtClean="0"/>
              <a:t>Imagine that you split the data up, so all the rows with a group key of A are grouped together.  All the rows with a key of B are grouped together and so forth.</a:t>
            </a:r>
          </a:p>
          <a:p>
            <a:r>
              <a:rPr lang="en-US" baseline="0" dirty="0" smtClean="0"/>
              <a:t>You then apply some operation on each group, getting the summary information you need.</a:t>
            </a:r>
          </a:p>
          <a:p>
            <a:r>
              <a:rPr lang="en-US" baseline="0" dirty="0" smtClean="0"/>
              <a:t>Finally, you combine the results together, gluing them into a table.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workflow is very common when working in Pandas.  Also, if you’re already familiar with map reduce, you may recognize that this is very reminiscent of a map-reduce architecture.  The main difference is that each group may be sent to a different computer to be operated on in parallel.  Then in the combine step, the pieces are sent back to a single machine.  So working with split-apply-combine can help you conceptually when you go on to work with map reduce.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Luckily for us, group operations are one area where Python really shines.  We’ll see how to use split-apply-combine in pandas in the next segments.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1BCE3-1FD3-5C43-9562-EF800F421F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305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418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123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722313" y="44069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 marL="342900" indent="-342900">
              <a:buFont typeface="Arial" charset="0"/>
              <a:buChar char="•"/>
              <a:defRPr sz="2800"/>
            </a:lvl1pPr>
            <a:lvl2pPr marL="742950" indent="-285750">
              <a:buFont typeface="Arial" charset="0"/>
              <a:buChar char="•"/>
              <a:defRPr sz="2400"/>
            </a:lvl2pPr>
            <a:lvl3pPr marL="1143000" indent="-228600">
              <a:buFont typeface="Arial" charset="0"/>
              <a:buChar char="•"/>
              <a:defRPr sz="2000"/>
            </a:lvl3pPr>
            <a:lvl4pPr marL="1600200" indent="-228600">
              <a:buFont typeface="Arial" charset="0"/>
              <a:buChar char="•"/>
              <a:defRPr sz="1800"/>
            </a:lvl4pPr>
            <a:lvl5pPr marL="2057400" indent="-228600">
              <a:buFont typeface="Arial" charset="0"/>
              <a:buChar char="•"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 marL="342900" indent="-342900">
              <a:buFont typeface="Arial" charset="0"/>
              <a:buChar char="•"/>
              <a:defRPr sz="2800"/>
            </a:lvl1pPr>
            <a:lvl2pPr marL="742950" indent="-285750">
              <a:buFont typeface="Arial" charset="0"/>
              <a:buChar char="•"/>
              <a:defRPr sz="2400"/>
            </a:lvl2pPr>
            <a:lvl3pPr marL="1143000" indent="-228600">
              <a:buFont typeface="Arial" charset="0"/>
              <a:buChar char="•"/>
              <a:defRPr sz="2000"/>
            </a:lvl3pPr>
            <a:lvl4pPr marL="1600200" indent="-228600">
              <a:buFont typeface="Arial" charset="0"/>
              <a:buChar char="•"/>
              <a:defRPr sz="1800"/>
            </a:lvl4pPr>
            <a:lvl5pPr marL="2057400" indent="-228600">
              <a:buFont typeface="Arial" charset="0"/>
              <a:buChar char="•"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373312"/>
            <a:ext cx="4040188" cy="3951288"/>
          </a:xfrm>
        </p:spPr>
        <p:txBody>
          <a:bodyPr/>
          <a:lstStyle>
            <a:lvl1pPr marL="342900" indent="-342900">
              <a:buFont typeface="Arial" charset="0"/>
              <a:buChar char="•"/>
              <a:defRPr sz="2400"/>
            </a:lvl1pPr>
            <a:lvl2pPr marL="800100" indent="-342900">
              <a:buFont typeface="Arial" charset="0"/>
              <a:buChar char="•"/>
              <a:defRPr sz="2000"/>
            </a:lvl2pPr>
            <a:lvl3pPr marL="1200150" indent="-285750">
              <a:buFont typeface="Arial" charset="0"/>
              <a:buChar char="•"/>
              <a:defRPr sz="1800"/>
            </a:lvl3pPr>
            <a:lvl4pPr marL="1657350" indent="-285750">
              <a:buFont typeface="Arial" charset="0"/>
              <a:buChar char="•"/>
              <a:defRPr sz="1600"/>
            </a:lvl4pPr>
            <a:lvl5pPr marL="2114550" indent="-285750">
              <a:buFont typeface="Arial" charset="0"/>
              <a:buChar char="•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73312"/>
            <a:ext cx="4041775" cy="3951288"/>
          </a:xfrm>
        </p:spPr>
        <p:txBody>
          <a:bodyPr/>
          <a:lstStyle>
            <a:lvl1pPr marL="342900" indent="-342900">
              <a:buFont typeface="Arial" charset="0"/>
              <a:buChar char="•"/>
              <a:defRPr sz="2400"/>
            </a:lvl1pPr>
            <a:lvl2pPr marL="800100" indent="-342900">
              <a:buFont typeface="Arial" charset="0"/>
              <a:buChar char="•"/>
              <a:defRPr sz="2000"/>
            </a:lvl2pPr>
            <a:lvl3pPr marL="1200150" indent="-285750">
              <a:buFont typeface="Arial" charset="0"/>
              <a:buChar char="•"/>
              <a:defRPr sz="1800"/>
            </a:lvl3pPr>
            <a:lvl4pPr marL="1657350" indent="-285750">
              <a:buFont typeface="Arial" charset="0"/>
              <a:buChar char="•"/>
              <a:defRPr sz="1600"/>
            </a:lvl4pPr>
            <a:lvl5pPr marL="2114550" indent="-285750">
              <a:buFont typeface="Arial" charset="0"/>
              <a:buChar char="•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995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287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76" r:id="rId7"/>
    <p:sldLayoutId id="2147483655" r:id="rId8"/>
    <p:sldLayoutId id="2147483672" r:id="rId9"/>
    <p:sldLayoutId id="2147483673" r:id="rId10"/>
    <p:sldLayoutId id="2147483674" r:id="rId11"/>
    <p:sldLayoutId id="2147483675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charset="0"/>
        <a:buChar char="•"/>
        <a:defRPr sz="2800" b="0" i="0" u="none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752600"/>
            <a:ext cx="7772400" cy="90054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Pandas Aggregation and Group Operations</a:t>
            </a:r>
            <a:endParaRPr lang="en-US" dirty="0"/>
          </a:p>
        </p:txBody>
      </p:sp>
      <p:sp>
        <p:nvSpPr>
          <p:cNvPr id="5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-a-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30" y="461850"/>
            <a:ext cx="72136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670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5800" y="-75598"/>
            <a:ext cx="10414100" cy="6933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250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90600" y="-66294"/>
            <a:ext cx="11201400" cy="732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630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310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w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9547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027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oo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9598" y="0"/>
            <a:ext cx="1028699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99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90600" y="-66294"/>
            <a:ext cx="11201400" cy="732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933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for Circus-Circus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94733"/>
            <a:ext cx="8229600" cy="3622899"/>
          </a:xfrm>
        </p:spPr>
        <p:txBody>
          <a:bodyPr>
            <a:normAutofit lnSpcReduction="10000"/>
          </a:bodyPr>
          <a:lstStyle/>
          <a:p>
            <a:r>
              <a:rPr lang="en-US" sz="3000" dirty="0" smtClean="0"/>
              <a:t>What types of customers have the most positive experience at Circus-Circus?</a:t>
            </a:r>
          </a:p>
          <a:p>
            <a:r>
              <a:rPr lang="en-US" sz="3000" dirty="0" smtClean="0"/>
              <a:t>How does Circus-Circus compare to other hotels in terms of where customers come from?</a:t>
            </a:r>
          </a:p>
          <a:p>
            <a:r>
              <a:rPr lang="en-US" sz="3000" dirty="0" smtClean="0"/>
              <a:t>What long-term investment should Circus-Circus make to attract new customer segments?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183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8-05-31 at 1.18.0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464061"/>
            <a:ext cx="5689600" cy="2006600"/>
          </a:xfrm>
          <a:prstGeom prst="rect">
            <a:avLst/>
          </a:prstGeom>
        </p:spPr>
      </p:pic>
      <p:pic>
        <p:nvPicPr>
          <p:cNvPr id="5" name="Picture 4" descr="Screen Shot 2018-05-31 at 1.18.5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666" y="2804036"/>
            <a:ext cx="4572000" cy="1003300"/>
          </a:xfrm>
          <a:prstGeom prst="rect">
            <a:avLst/>
          </a:prstGeom>
        </p:spPr>
      </p:pic>
      <p:pic>
        <p:nvPicPr>
          <p:cNvPr id="6" name="Picture 5" descr="Screen Shot 2018-05-31 at 1.19.03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691" y="4034734"/>
            <a:ext cx="6045200" cy="977900"/>
          </a:xfrm>
          <a:prstGeom prst="rect">
            <a:avLst/>
          </a:prstGeom>
        </p:spPr>
      </p:pic>
      <p:pic>
        <p:nvPicPr>
          <p:cNvPr id="7" name="Picture 6" descr="Screen Shot 2018-05-31 at 1.18.58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5282647"/>
            <a:ext cx="6311900" cy="10287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880100" y="171728"/>
            <a:ext cx="6124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4000" b="1" dirty="0" smtClean="0"/>
              <a:t>…</a:t>
            </a:r>
            <a:endParaRPr lang="en-US" sz="40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944191" y="2450093"/>
            <a:ext cx="6124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4000" b="1" dirty="0" smtClean="0"/>
              <a:t>…</a:t>
            </a:r>
            <a:endParaRPr lang="en-US" sz="4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064249" y="2450093"/>
            <a:ext cx="6124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4000" b="1" dirty="0" smtClean="0"/>
              <a:t>…</a:t>
            </a:r>
            <a:endParaRPr lang="en-US" sz="4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296315" y="3677477"/>
            <a:ext cx="6124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4000" b="1" dirty="0" smtClean="0"/>
              <a:t>…</a:t>
            </a:r>
            <a:endParaRPr lang="en-US" sz="4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7928891" y="3679134"/>
            <a:ext cx="6124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4000" b="1" dirty="0" smtClean="0"/>
              <a:t>…</a:t>
            </a:r>
            <a:endParaRPr lang="en-US" sz="4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908790" y="4928704"/>
            <a:ext cx="6124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4000" b="1" dirty="0" smtClean="0"/>
              <a:t>…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96893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1"/>
  <p:tag name="MMPROD_UIDATA" val="&lt;database version=&quot;11.0&quot;&gt;&lt;object type=&quot;1&quot; unique_id=&quot;10001&quot;&gt;&lt;object type=&quot;2&quot; unique_id=&quot;10055&quot;&gt;&lt;object type=&quot;3&quot; unique_id=&quot;10056&quot;&gt;&lt;property id=&quot;20148&quot; value=&quot;5&quot;/&gt;&lt;property id=&quot;20300&quot; value=&quot;Slide 1 - &amp;quot;Insert Title Here&amp;quot;&quot;/&gt;&lt;property id=&quot;20307&quot; value=&quot;269&quot;/&gt;&lt;/object&gt;&lt;object type=&quot;3&quot; unique_id=&quot;10057&quot;&gt;&lt;property id=&quot;20148&quot; value=&quot;5&quot;/&gt;&lt;property id=&quot;20300&quot; value=&quot;Slide 2 - &amp;quot;Header&amp;quot;&quot;/&gt;&lt;property id=&quot;20307&quot; value=&quot;266&quot;/&gt;&lt;/object&gt;&lt;object type=&quot;3&quot; unique_id=&quot;10058&quot;&gt;&lt;property id=&quot;20148&quot; value=&quot;5&quot;/&gt;&lt;property id=&quot;20300&quot; value=&quot;Slide 7&quot;/&gt;&lt;property id=&quot;20307&quot; value=&quot;267&quot;/&gt;&lt;/object&gt;&lt;object type=&quot;3&quot; unique_id=&quot;48163&quot;&gt;&lt;property id=&quot;20148&quot; value=&quot;5&quot;/&gt;&lt;property id=&quot;20300&quot; value=&quot;Slide 3&quot;/&gt;&lt;property id=&quot;20307&quot; value=&quot;270&quot;/&gt;&lt;/object&gt;&lt;object type=&quot;3&quot; unique_id=&quot;48164&quot;&gt;&lt;property id=&quot;20148&quot; value=&quot;5&quot;/&gt;&lt;property id=&quot;20300&quot; value=&quot;Slide 4&quot;/&gt;&lt;property id=&quot;20307&quot; value=&quot;271&quot;/&gt;&lt;/object&gt;&lt;object type=&quot;3&quot; unique_id=&quot;48165&quot;&gt;&lt;property id=&quot;20148&quot; value=&quot;5&quot;/&gt;&lt;property id=&quot;20300&quot; value=&quot;Slide 5&quot;/&gt;&lt;property id=&quot;20307&quot; value=&quot;272&quot;/&gt;&lt;/object&gt;&lt;object type=&quot;3&quot; unique_id=&quot;48166&quot;&gt;&lt;property id=&quot;20148&quot; value=&quot;5&quot;/&gt;&lt;property id=&quot;20300&quot; value=&quot;Slide 6&quot;/&gt;&lt;property id=&quot;20307&quot; value=&quot;273&quot;/&gt;&lt;/object&gt;&lt;/object&gt;&lt;object type=&quot;8&quot; unique_id=&quot;10063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1587</TotalTime>
  <Words>736</Words>
  <Application>Microsoft Macintosh PowerPoint</Application>
  <PresentationFormat>On-screen Show (4:3)</PresentationFormat>
  <Paragraphs>54</Paragraphs>
  <Slides>10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Pandas Aggregation and Group Operations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 for Circus-Circus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of California, Berkeley</dc:title>
  <dc:creator>Administrator</dc:creator>
  <cp:lastModifiedBy>Paul Laskowski</cp:lastModifiedBy>
  <cp:revision>95</cp:revision>
  <dcterms:created xsi:type="dcterms:W3CDTF">2016-03-21T14:12:59Z</dcterms:created>
  <dcterms:modified xsi:type="dcterms:W3CDTF">2018-06-21T22:23:42Z</dcterms:modified>
</cp:coreProperties>
</file>

<file path=docProps/thumbnail.jpeg>
</file>